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75" r:id="rId8"/>
    <p:sldId id="263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69" d="100"/>
          <a:sy n="69" d="100"/>
        </p:scale>
        <p:origin x="18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620000" cy="1143000"/>
          </a:xfrm>
        </p:spPr>
        <p:txBody>
          <a:bodyPr/>
          <a:lstStyle/>
          <a:p>
            <a:r>
              <a:rPr lang="en-US" dirty="0">
                <a:latin typeface="+mn-lt"/>
              </a:rPr>
              <a:t>Plan Nutrition Activities (2018-2019)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5106987" cy="1905000"/>
          </a:xfrm>
        </p:spPr>
        <p:txBody>
          <a:bodyPr/>
          <a:lstStyle/>
          <a:p>
            <a:r>
              <a:rPr lang="en-US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 Mahama Saaka (PhD)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UDS-SAHS, Tamale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Africa RISING Review Activity &amp; Planning Meeting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Hill palace Hotel (6-8 June 2018)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680585"/>
              </p:ext>
            </p:extLst>
          </p:nvPr>
        </p:nvGraphicFramePr>
        <p:xfrm>
          <a:off x="0" y="1447801"/>
          <a:ext cx="9144000" cy="6191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29882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3108510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016747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510118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24455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2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60546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Using the Power of Radio to Promote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women’s empowerment for  improved agricultural productivity and nutrition outcomes 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07583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Location/sites </a:t>
                      </a:r>
                    </a:p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for sub-activity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 communities in 5 districts (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Savelugu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Tolon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West, 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Nadowli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and 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Kassena-Nankana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 of Northern Ghana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70616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July 2018/December 2019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303504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Baseline and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endline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evaluation report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1059716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Percentage of women empowered in agricultural production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Percent of women of child bearing age meeting minimal diet diversity score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Prevalence of children aged 6-23 month receiving a minimum acceptable diet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Prevalence of stunting, wasting and underweight among children under 5 years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896683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Dr. Mahama Saaka (UDS)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Chrisantus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Daari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(GHS)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Lawal Alhassan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Jean Baptiste </a:t>
                      </a:r>
                      <a:r>
                        <a:rPr lang="en-US" sz="1200" i="1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Tignegre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</a:t>
                      </a:r>
                      <a:r>
                        <a:rPr lang="en-US" sz="1200" i="1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WorldVeg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Addah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(UDS)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Communication specialist (To be identified)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336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The activity has links with gender implication for other sub-activities including livestock and crops by highlighting how  gender-sensitive strategies and activities could help increase household food production and consumption 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  <a:tr h="10381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Estimated fund requirement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205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4FE71E-641B-415B-A702-EA4111164E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0CF010-E594-4250-95A7-3E35A5193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862981"/>
              </p:ext>
            </p:extLst>
          </p:nvPr>
        </p:nvGraphicFramePr>
        <p:xfrm>
          <a:off x="0" y="1825625"/>
          <a:ext cx="9144000" cy="6521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2">
                  <a:extLst>
                    <a:ext uri="{9D8B030D-6E8A-4147-A177-3AD203B41FA5}">
                      <a16:colId xmlns:a16="http://schemas.microsoft.com/office/drawing/2014/main" val="45069450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340738462"/>
                    </a:ext>
                  </a:extLst>
                </a:gridCol>
                <a:gridCol w="3257550">
                  <a:extLst>
                    <a:ext uri="{9D8B030D-6E8A-4147-A177-3AD203B41FA5}">
                      <a16:colId xmlns:a16="http://schemas.microsoft.com/office/drawing/2014/main" val="1642898544"/>
                    </a:ext>
                  </a:extLst>
                </a:gridCol>
                <a:gridCol w="209550">
                  <a:extLst>
                    <a:ext uri="{9D8B030D-6E8A-4147-A177-3AD203B41FA5}">
                      <a16:colId xmlns:a16="http://schemas.microsoft.com/office/drawing/2014/main" val="3262839229"/>
                    </a:ext>
                  </a:extLst>
                </a:gridCol>
                <a:gridCol w="3047998">
                  <a:extLst>
                    <a:ext uri="{9D8B030D-6E8A-4147-A177-3AD203B41FA5}">
                      <a16:colId xmlns:a16="http://schemas.microsoft.com/office/drawing/2014/main" val="1647984182"/>
                    </a:ext>
                  </a:extLst>
                </a:gridCol>
              </a:tblGrid>
              <a:tr h="309824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2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378799"/>
                  </a:ext>
                </a:extLst>
              </a:tr>
              <a:tr h="466893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household nutrition through innovative inputs and technologies (green house structures, improved seeds, fertilizers, improved feed, raising small ruminants and poultry, extension services and veterinary pharmaceuticals) 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70050"/>
                  </a:ext>
                </a:extLst>
              </a:tr>
              <a:tr h="437825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25 communities in 5 districts (</a:t>
                      </a:r>
                      <a:r>
                        <a:rPr lang="en-US" sz="1200" dirty="0" err="1"/>
                        <a:t>Savelugu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Tolon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Wa</a:t>
                      </a:r>
                      <a:r>
                        <a:rPr lang="en-US" sz="1200" dirty="0"/>
                        <a:t> West, </a:t>
                      </a:r>
                      <a:r>
                        <a:rPr lang="en-US" sz="1200" dirty="0" err="1"/>
                        <a:t>Nadowli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dirty="0" err="1"/>
                        <a:t>Kassena-Nankana</a:t>
                      </a:r>
                      <a:r>
                        <a:rPr lang="en-US" sz="1200" dirty="0"/>
                        <a:t>) of Northern Ghana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058126"/>
                  </a:ext>
                </a:extLst>
              </a:tr>
              <a:tr h="437825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July 2018/December 2019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908001"/>
                  </a:ext>
                </a:extLst>
              </a:tr>
              <a:tr h="437825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Proportion of households adopting intervention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Technical report of intervention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216952"/>
                  </a:ext>
                </a:extLst>
              </a:tr>
              <a:tr h="963215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households benefiting from targeted intervention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Percent of women of child bearing age meeting minimal diet diversity score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Prevalence of children aged 6-23 month receiving a minimum acceptable diet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Prevalence of stunting, wasting and underweight among children under 5 years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196184"/>
                  </a:ext>
                </a:extLst>
              </a:tr>
              <a:tr h="857567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Dr. Mahama Saaka (UDS)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Chrisantus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Daari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(GHS)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Lawal Alhassan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Jean Baptiste </a:t>
                      </a:r>
                      <a:r>
                        <a:rPr lang="en-US" sz="1200" i="1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Tignegre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</a:t>
                      </a:r>
                      <a:r>
                        <a:rPr lang="en-US" sz="1200" i="1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WorldVeg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Addah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(UDS)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Sadat </a:t>
                      </a: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Salifu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272763"/>
                  </a:ext>
                </a:extLst>
              </a:tr>
              <a:tr h="788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Activities have links with livestock, vegetables production and nutrition promotion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31061"/>
                  </a:ext>
                </a:extLst>
              </a:tr>
              <a:tr h="7821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Estimated fund requirement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Estimated fund requirement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Estimated fund requirement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474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90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AF2E3A-CE25-43C7-92B0-F6A0CCE407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9B25F1E-2676-4673-BCC8-73461B1FD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56217"/>
              </p:ext>
            </p:extLst>
          </p:nvPr>
        </p:nvGraphicFramePr>
        <p:xfrm>
          <a:off x="152401" y="1676401"/>
          <a:ext cx="8991601" cy="643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716">
                  <a:extLst>
                    <a:ext uri="{9D8B030D-6E8A-4147-A177-3AD203B41FA5}">
                      <a16:colId xmlns:a16="http://schemas.microsoft.com/office/drawing/2014/main" val="3703112829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3580072038"/>
                    </a:ext>
                  </a:extLst>
                </a:gridCol>
                <a:gridCol w="3203257">
                  <a:extLst>
                    <a:ext uri="{9D8B030D-6E8A-4147-A177-3AD203B41FA5}">
                      <a16:colId xmlns:a16="http://schemas.microsoft.com/office/drawing/2014/main" val="1479856305"/>
                    </a:ext>
                  </a:extLst>
                </a:gridCol>
                <a:gridCol w="764859">
                  <a:extLst>
                    <a:ext uri="{9D8B030D-6E8A-4147-A177-3AD203B41FA5}">
                      <a16:colId xmlns:a16="http://schemas.microsoft.com/office/drawing/2014/main" val="2379201260"/>
                    </a:ext>
                  </a:extLst>
                </a:gridCol>
                <a:gridCol w="2438399">
                  <a:extLst>
                    <a:ext uri="{9D8B030D-6E8A-4147-A177-3AD203B41FA5}">
                      <a16:colId xmlns:a16="http://schemas.microsoft.com/office/drawing/2014/main" val="2222817256"/>
                    </a:ext>
                  </a:extLst>
                </a:gridCol>
              </a:tblGrid>
              <a:tr h="300384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2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75205"/>
                  </a:ext>
                </a:extLst>
              </a:tr>
              <a:tr h="563133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Training of community health workers/ mother care groups  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Infant and young child feeding (IYCF) practices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530307"/>
                  </a:ext>
                </a:extLst>
              </a:tr>
              <a:tr h="395620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25 communities in 5 districts (</a:t>
                      </a:r>
                      <a:r>
                        <a:rPr lang="en-US" sz="1200" dirty="0" err="1"/>
                        <a:t>Savelugu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Tolon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Wa</a:t>
                      </a:r>
                      <a:r>
                        <a:rPr lang="en-US" sz="1200" dirty="0"/>
                        <a:t> West, </a:t>
                      </a:r>
                      <a:r>
                        <a:rPr lang="en-US" sz="1200" dirty="0" err="1"/>
                        <a:t>Nadowli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dirty="0" err="1"/>
                        <a:t>Kassena-Nankana</a:t>
                      </a:r>
                      <a:r>
                        <a:rPr lang="en-US" sz="1200" dirty="0"/>
                        <a:t>) of Northern Ghana.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16558"/>
                  </a:ext>
                </a:extLst>
              </a:tr>
              <a:tr h="395620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August  2018/March 2019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799887"/>
                  </a:ext>
                </a:extLst>
              </a:tr>
              <a:tr h="618642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community health workers to be  trained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Impact Evaluation report of intervention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121291"/>
                  </a:ext>
                </a:extLst>
              </a:tr>
              <a:tr h="712116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 of health workers and mother care groups to be trained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Proportion of mothers having adequate knowledge on IYCF practices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38291"/>
                  </a:ext>
                </a:extLst>
              </a:tr>
              <a:tr h="632992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Dr. Mahama Saaka (UDS)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Chrisantus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Daari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(GHS)</a:t>
                      </a:r>
                      <a:endParaRPr lang="en-US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Lawal Alhassan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Khadija </a:t>
                      </a:r>
                      <a:r>
                        <a:rPr lang="en-US" sz="1200" dirty="0" err="1"/>
                        <a:t>Wemah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663740"/>
                  </a:ext>
                </a:extLst>
              </a:tr>
              <a:tr h="979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Activities were implemented in line with the Africa RISING overall strategic partnerships and geographical targeting ensuring convergence of nutrition interventions with other interventions and stakeholder activities (including livestock and crops)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63136"/>
                  </a:ext>
                </a:extLst>
              </a:tr>
              <a:tr h="1501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Estimated fund requirement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123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576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f5e9607-a28b-487e-b093-da60e75ee109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623</TotalTime>
  <Words>669</Words>
  <Application>Microsoft Office PowerPoint</Application>
  <PresentationFormat>On-screen Show (4:3)</PresentationFormat>
  <Paragraphs>92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Gill Sans</vt:lpstr>
      <vt:lpstr>Tahoma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Mahama Saaka</cp:lastModifiedBy>
  <cp:revision>62</cp:revision>
  <cp:lastPrinted>2011-10-06T11:45:23Z</cp:lastPrinted>
  <dcterms:created xsi:type="dcterms:W3CDTF">2018-05-19T10:21:56Z</dcterms:created>
  <dcterms:modified xsi:type="dcterms:W3CDTF">2018-06-07T08:29:43Z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